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74" r:id="rId1"/>
  </p:sldMasterIdLst>
  <p:notesMasterIdLst>
    <p:notesMasterId r:id="rId14"/>
  </p:notesMasterIdLst>
  <p:sldIdLst>
    <p:sldId id="256" r:id="rId2"/>
    <p:sldId id="257" r:id="rId3"/>
    <p:sldId id="259" r:id="rId4"/>
    <p:sldId id="261" r:id="rId5"/>
    <p:sldId id="262" r:id="rId6"/>
    <p:sldId id="270" r:id="rId7"/>
    <p:sldId id="264" r:id="rId8"/>
    <p:sldId id="265" r:id="rId9"/>
    <p:sldId id="267" r:id="rId10"/>
    <p:sldId id="274" r:id="rId11"/>
    <p:sldId id="273" r:id="rId12"/>
    <p:sldId id="27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45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7752" autoAdjust="0"/>
  </p:normalViewPr>
  <p:slideViewPr>
    <p:cSldViewPr>
      <p:cViewPr varScale="1">
        <p:scale>
          <a:sx n="83" d="100"/>
          <a:sy n="83" d="100"/>
        </p:scale>
        <p:origin x="-102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816CD24-0AC6-4A7F-BC10-FA27F2B956E2}" type="datetimeFigureOut">
              <a:rPr lang="en-US"/>
              <a:pPr>
                <a:defRPr/>
              </a:pPr>
              <a:t>1/14/2014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3627E24-4D84-446D-820D-180B91D336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bg-BG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3E2EB0-40E9-470A-9083-3A34F830B8A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bg-BG" smtClean="0"/>
          </a:p>
        </p:txBody>
      </p:sp>
      <p:sp>
        <p:nvSpPr>
          <p:cNvPr id="3584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524BD49-B463-4518-A590-3AFDE706E333}" type="slidenum">
              <a:rPr lang="en-US" sz="1200">
                <a:latin typeface="+mn-lt"/>
              </a:rPr>
              <a:pPr algn="r">
                <a:defRPr/>
              </a:pPr>
              <a:t>10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bg-BG" smtClean="0"/>
          </a:p>
        </p:txBody>
      </p:sp>
      <p:sp>
        <p:nvSpPr>
          <p:cNvPr id="3584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D9C39C1-42AF-47F7-869E-1F63ED4024F5}" type="slidenum">
              <a:rPr lang="en-US" sz="1200">
                <a:latin typeface="+mn-lt"/>
              </a:rPr>
              <a:pPr algn="r">
                <a:defRPr/>
              </a:pPr>
              <a:t>11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bg-BG" smtClean="0"/>
          </a:p>
        </p:txBody>
      </p:sp>
      <p:sp>
        <p:nvSpPr>
          <p:cNvPr id="3584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7C72623-0DA9-4A2D-935A-DE0905E18D09}" type="slidenum">
              <a:rPr lang="en-US" sz="1200">
                <a:latin typeface="+mn-lt"/>
              </a:rPr>
              <a:pPr algn="r">
                <a:defRPr/>
              </a:pPr>
              <a:t>12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bg-BG" smtClean="0"/>
              <a:t>Съвет: Тук добавете своите бележки на докладчика.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B4E68E-382F-413A-88D0-E620D0B7ADA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bg-BG" smtClean="0"/>
              <a:t>Съвет: Тук добавете своите бележки на докладчика.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9E4117-8B51-436A-B67B-EA678D0C90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bg-BG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58D7AF-71E3-4FA4-B03F-F5BD50A9B71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bg-BG" smtClean="0"/>
              <a:t>Съвет: Тук добавете своите бележки на докладчика.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5A295E-4425-45D0-AB59-425AF350DCC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bg-BG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D2B52F-538C-4B2F-9ACA-C42A60B16A4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bg-BG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6532D0-0231-4874-A89B-BD137BEB58E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bg-BG" smtClean="0"/>
              <a:t>Съвет: Тук добавете своите бележки на докладчика.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B69D47-67DA-4CA0-BD08-25B5293C9B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bg-BG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7F97B5-A09F-4AAB-872F-03486809AF8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bg-BG"/>
              <a:t>Щракнете, за да редактирате стила на подзаглавията в образеца</a:t>
            </a:r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450A356-5D89-42BB-A374-AABA7CA6A4ED}" type="datetimeFigureOut">
              <a:rPr lang="en-US"/>
              <a:pPr/>
              <a:t>1/14/2014</a:t>
            </a:fld>
            <a:endParaRPr lang="bg-BG"/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7BC451-03E9-47EF-BA2B-492FE0BC8DC4}" type="slidenum">
              <a:rPr lang="bg-BG"/>
              <a:pPr/>
              <a:t>‹#›</a:t>
            </a:fld>
            <a:endParaRPr lang="bg-BG"/>
          </a:p>
        </p:txBody>
      </p:sp>
      <p:grpSp>
        <p:nvGrpSpPr>
          <p:cNvPr id="12903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29033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29034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29035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grpSp>
          <p:nvGrpSpPr>
            <p:cNvPr id="129036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29037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29038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29039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29040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29041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</p:grpSp>
      </p:grpSp>
      <p:grpSp>
        <p:nvGrpSpPr>
          <p:cNvPr id="129042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29043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29044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29045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grpSp>
          <p:nvGrpSpPr>
            <p:cNvPr id="129046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29047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29048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29049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29050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29051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</p:grpSp>
      </p:grpSp>
      <p:sp>
        <p:nvSpPr>
          <p:cNvPr id="129052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29053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BE5CDA-ED0C-439B-91FC-7C1D13589F51}" type="datetimeFigureOut">
              <a:rPr lang="en-US"/>
              <a:pPr/>
              <a:t>1/14/2014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6762B-888E-4FAD-ACB4-943C41832F7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3CEECE-C8D6-4F09-B50B-1FAA3370CCFE}" type="datetimeFigureOut">
              <a:rPr lang="en-US"/>
              <a:pPr/>
              <a:t>1/14/2014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72414-F47A-4F5A-A1F1-98F4D339F11B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F1F2FD-7DCA-4DDA-A0F2-2633E511FF91}" type="datetimeFigureOut">
              <a:rPr lang="en-US"/>
              <a:pPr/>
              <a:t>1/14/2014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5A17B-A801-4FDC-A469-32DF6EC01A2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96D3AC-B67A-42BC-9A7A-6C179A19482D}" type="datetimeFigureOut">
              <a:rPr lang="en-US"/>
              <a:pPr/>
              <a:t>1/14/2014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7B225-B691-4572-A219-38A28DA32FE8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07624A-8455-4849-AFFA-BF386D5B13FA}" type="datetimeFigureOut">
              <a:rPr lang="en-US"/>
              <a:pPr/>
              <a:t>1/14/2014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44DD7-EE6A-4491-8467-7728829D677F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9E0185-4EA3-4E20-84F5-637A01F3AE48}" type="datetimeFigureOut">
              <a:rPr lang="en-US"/>
              <a:pPr/>
              <a:t>1/14/2014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78D34-92B0-4625-BF59-260143719FE5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9D5EF7-064F-4663-BA05-383108124962}" type="datetimeFigureOut">
              <a:rPr lang="en-US"/>
              <a:pPr/>
              <a:t>1/14/2014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2AD4D-89EB-44EE-8127-7F8947665CBD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D9E573-E00F-4F5A-9528-11FEC79144C8}" type="datetimeFigureOut">
              <a:rPr lang="en-US"/>
              <a:pPr/>
              <a:t>1/14/2014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2955A-2361-4614-949F-9B1B8ADFC12F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8CDFAE-2028-4330-8E5A-C93ECE5B8905}" type="datetimeFigureOut">
              <a:rPr lang="en-US"/>
              <a:pPr/>
              <a:t>1/14/2014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71E45-13B9-493C-A1CC-19B69936CDA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31F520-5DD4-4FCF-8F79-6A940A135B93}" type="datetimeFigureOut">
              <a:rPr lang="en-US"/>
              <a:pPr/>
              <a:t>1/14/2014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46AB1-5E94-4205-A280-694D16054F46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Щракнете, за да редактирате стила на заглавието в образеца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20C89D3-3939-4FEB-80EC-069FD03CE8E9}" type="datetimeFigureOut">
              <a:rPr lang="en-US"/>
              <a:pPr/>
              <a:t>1/14/2014</a:t>
            </a:fld>
            <a:endParaRPr lang="bg-BG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61D979-2A2D-4E5F-8E19-26252C52B810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12800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bg-BG"/>
          </a:p>
        </p:txBody>
      </p:sp>
      <p:sp>
        <p:nvSpPr>
          <p:cNvPr id="12800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bg-BG"/>
          </a:p>
        </p:txBody>
      </p:sp>
      <p:grpSp>
        <p:nvGrpSpPr>
          <p:cNvPr id="12801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2801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2801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2801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2801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2801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2801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2801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2801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2801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grpSp>
          <p:nvGrpSpPr>
            <p:cNvPr id="12802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2802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2802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2802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2802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</p:grpSp>
          <p:sp>
            <p:nvSpPr>
              <p:cNvPr id="12802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2802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2802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grpSp>
            <p:nvGrpSpPr>
              <p:cNvPr id="128028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2802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2803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2803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2803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2803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2803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2803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2803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</p:grpSp>
        </p:grpSp>
      </p:grpSp>
      <p:grpSp>
        <p:nvGrpSpPr>
          <p:cNvPr id="12803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2803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2803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</p:grpSp>
      <p:grpSp>
        <p:nvGrpSpPr>
          <p:cNvPr id="12804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2804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2804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grpSp>
            <p:nvGrpSpPr>
              <p:cNvPr id="128043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2804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2804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2804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2804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2804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2804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2805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12805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</p:grpSp>
        </p:grpSp>
        <p:sp>
          <p:nvSpPr>
            <p:cNvPr id="12805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bg-BG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ransition>
    <p:push dir="r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ategy.b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ubtitle 2"/>
          <p:cNvSpPr>
            <a:spLocks noGrp="1"/>
          </p:cNvSpPr>
          <p:nvPr>
            <p:ph type="subTitle" idx="4294967295"/>
          </p:nvPr>
        </p:nvSpPr>
        <p:spPr>
          <a:xfrm>
            <a:off x="754063" y="2466975"/>
            <a:ext cx="7599362" cy="1958975"/>
          </a:xfrm>
        </p:spPr>
        <p:txBody>
          <a:bodyPr/>
          <a:lstStyle/>
          <a:p>
            <a:pPr marL="73025" indent="0" algn="ctr">
              <a:buFontTx/>
              <a:buNone/>
            </a:pPr>
            <a:r>
              <a:rPr lang="bg-BG" sz="2400" b="1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Проект</a:t>
            </a:r>
          </a:p>
          <a:p>
            <a:pPr marL="73025" indent="0" algn="ctr">
              <a:buFontTx/>
              <a:buNone/>
            </a:pPr>
            <a:r>
              <a:rPr lang="bg-BG" sz="2100" b="1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„Политики за пълноценно европейско развитие на община Никопол”</a:t>
            </a:r>
            <a:endParaRPr lang="en-US" sz="2100" b="1">
              <a:solidFill>
                <a:srgbClr val="3B1D1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73025" indent="0" algn="ctr">
              <a:buFontTx/>
              <a:buNone/>
            </a:pPr>
            <a:r>
              <a:rPr lang="bg-BG" sz="2100" b="1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Договор № 13-13-106 / 30.10.2013 г.  </a:t>
            </a:r>
          </a:p>
          <a:p>
            <a:pPr marL="73025" indent="0" algn="ctr">
              <a:buFontTx/>
              <a:buNone/>
            </a:pPr>
            <a:endParaRPr lang="en-US" sz="2100" b="1">
              <a:solidFill>
                <a:srgbClr val="320E0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73025" indent="0" algn="ctr">
              <a:buFontTx/>
              <a:buNone/>
            </a:pPr>
            <a:endParaRPr lang="bg-BG" sz="2200" i="1">
              <a:solidFill>
                <a:srgbClr val="320E0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73025" indent="0">
              <a:buFontTx/>
              <a:buNone/>
            </a:pPr>
            <a:endParaRPr lang="bg-BG" sz="2200">
              <a:solidFill>
                <a:srgbClr val="320E0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333375"/>
            <a:ext cx="77152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bg-BG">
              <a:latin typeface="Corbel" pitchFamily="34" charset="0"/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1428750" y="1063625"/>
            <a:ext cx="7500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2879725" algn="ctr"/>
                <a:tab pos="5761038" algn="r"/>
              </a:tabLst>
            </a:pPr>
            <a:endParaRPr lang="bg-BG" sz="1000" b="1">
              <a:solidFill>
                <a:srgbClr val="475A8D"/>
              </a:solidFill>
              <a:latin typeface="Arial" charset="0"/>
              <a:cs typeface="Arial" charset="0"/>
            </a:endParaRPr>
          </a:p>
          <a:p>
            <a:pPr algn="ctr">
              <a:tabLst>
                <a:tab pos="2879725" algn="ctr"/>
                <a:tab pos="5761038" algn="r"/>
              </a:tabLst>
            </a:pPr>
            <a:endParaRPr lang="bg-BG" sz="1000" b="1">
              <a:solidFill>
                <a:srgbClr val="475A8D"/>
              </a:solidFill>
              <a:latin typeface="Arial" charset="0"/>
              <a:cs typeface="Arial" charset="0"/>
            </a:endParaRPr>
          </a:p>
          <a:p>
            <a:pPr algn="ctr">
              <a:tabLst>
                <a:tab pos="2879725" algn="ctr"/>
                <a:tab pos="5761038" algn="r"/>
              </a:tabLst>
            </a:pPr>
            <a:r>
              <a:rPr lang="bg-BG" sz="1000" b="1">
                <a:solidFill>
                  <a:srgbClr val="475A8D"/>
                </a:solidFill>
                <a:latin typeface="Arial" charset="0"/>
                <a:ea typeface="Times New Roman" pitchFamily="18" charset="0"/>
                <a:cs typeface="Arial" charset="0"/>
              </a:rPr>
              <a:t>Проект № </a:t>
            </a:r>
            <a:r>
              <a:rPr lang="en-US" sz="1000" b="1">
                <a:solidFill>
                  <a:srgbClr val="475A8D"/>
                </a:solidFill>
                <a:latin typeface="Arial" charset="0"/>
                <a:ea typeface="Times New Roman" pitchFamily="18" charset="0"/>
                <a:cs typeface="Arial" charset="0"/>
              </a:rPr>
              <a:t>13</a:t>
            </a:r>
            <a:r>
              <a:rPr lang="bg-BG" sz="1000" b="1">
                <a:solidFill>
                  <a:srgbClr val="475A8D"/>
                </a:solidFill>
                <a:latin typeface="Arial" charset="0"/>
                <a:ea typeface="Times New Roman" pitchFamily="18" charset="0"/>
                <a:cs typeface="Arial" charset="0"/>
              </a:rPr>
              <a:t>-</a:t>
            </a:r>
            <a:r>
              <a:rPr lang="en-US" sz="1000" b="1">
                <a:solidFill>
                  <a:srgbClr val="475A8D"/>
                </a:solidFill>
                <a:latin typeface="Arial" charset="0"/>
                <a:ea typeface="Times New Roman" pitchFamily="18" charset="0"/>
                <a:cs typeface="Arial" charset="0"/>
              </a:rPr>
              <a:t>13</a:t>
            </a:r>
            <a:r>
              <a:rPr lang="bg-BG" sz="1000" b="1">
                <a:solidFill>
                  <a:srgbClr val="475A8D"/>
                </a:solidFill>
                <a:latin typeface="Arial" charset="0"/>
                <a:ea typeface="Times New Roman" pitchFamily="18" charset="0"/>
                <a:cs typeface="Arial" charset="0"/>
              </a:rPr>
              <a:t>-10</a:t>
            </a:r>
            <a:r>
              <a:rPr lang="en-US" sz="1000" b="1">
                <a:solidFill>
                  <a:srgbClr val="475A8D"/>
                </a:solidFill>
                <a:latin typeface="Arial" charset="0"/>
                <a:ea typeface="Times New Roman" pitchFamily="18" charset="0"/>
                <a:cs typeface="Arial" charset="0"/>
              </a:rPr>
              <a:t>6 </a:t>
            </a:r>
            <a:r>
              <a:rPr lang="bg-BG" sz="1000" b="1">
                <a:solidFill>
                  <a:srgbClr val="475A8D"/>
                </a:solidFill>
                <a:latin typeface="Arial" charset="0"/>
                <a:ea typeface="Times New Roman" pitchFamily="18" charset="0"/>
                <a:cs typeface="Arial" charset="0"/>
              </a:rPr>
              <a:t>/ 1</a:t>
            </a:r>
            <a:r>
              <a:rPr lang="en-US" sz="1000" b="1">
                <a:solidFill>
                  <a:srgbClr val="475A8D"/>
                </a:solidFill>
                <a:latin typeface="Arial" charset="0"/>
                <a:ea typeface="Times New Roman" pitchFamily="18" charset="0"/>
                <a:cs typeface="Arial" charset="0"/>
              </a:rPr>
              <a:t>0</a:t>
            </a:r>
            <a:r>
              <a:rPr lang="bg-BG" sz="1000" b="1">
                <a:solidFill>
                  <a:srgbClr val="475A8D"/>
                </a:solidFill>
                <a:latin typeface="Arial" charset="0"/>
                <a:ea typeface="Times New Roman" pitchFamily="18" charset="0"/>
                <a:cs typeface="Arial" charset="0"/>
              </a:rPr>
              <a:t>.</a:t>
            </a:r>
            <a:r>
              <a:rPr lang="en-US" sz="1000" b="1">
                <a:solidFill>
                  <a:srgbClr val="475A8D"/>
                </a:solidFill>
                <a:latin typeface="Arial" charset="0"/>
                <a:ea typeface="Times New Roman" pitchFamily="18" charset="0"/>
                <a:cs typeface="Arial" charset="0"/>
              </a:rPr>
              <a:t>04</a:t>
            </a:r>
            <a:r>
              <a:rPr lang="bg-BG" sz="1000" b="1">
                <a:solidFill>
                  <a:srgbClr val="475A8D"/>
                </a:solidFill>
                <a:latin typeface="Arial" charset="0"/>
                <a:ea typeface="Times New Roman" pitchFamily="18" charset="0"/>
                <a:cs typeface="Arial" charset="0"/>
              </a:rPr>
              <a:t>.201</a:t>
            </a:r>
            <a:r>
              <a:rPr lang="en-US" sz="1000" b="1">
                <a:solidFill>
                  <a:srgbClr val="475A8D"/>
                </a:solidFill>
                <a:latin typeface="Arial" charset="0"/>
                <a:ea typeface="Times New Roman" pitchFamily="18" charset="0"/>
                <a:cs typeface="Arial" charset="0"/>
              </a:rPr>
              <a:t>3</a:t>
            </a:r>
            <a:r>
              <a:rPr lang="bg-BG" sz="1000" b="1">
                <a:solidFill>
                  <a:srgbClr val="475A8D"/>
                </a:solidFill>
                <a:latin typeface="Arial" charset="0"/>
                <a:ea typeface="Times New Roman" pitchFamily="18" charset="0"/>
                <a:cs typeface="Arial" charset="0"/>
              </a:rPr>
              <a:t> г.</a:t>
            </a:r>
          </a:p>
          <a:p>
            <a:pPr algn="ctr" eaLnBrk="0" hangingPunct="0">
              <a:tabLst>
                <a:tab pos="2879725" algn="ctr"/>
                <a:tab pos="5761038" algn="r"/>
              </a:tabLst>
            </a:pPr>
            <a:r>
              <a:rPr lang="bg-BG" sz="1000" b="1">
                <a:solidFill>
                  <a:srgbClr val="475A8D"/>
                </a:solidFill>
                <a:latin typeface="Arial" charset="0"/>
                <a:ea typeface="Times New Roman" pitchFamily="18" charset="0"/>
                <a:cs typeface="Arial" charset="0"/>
              </a:rPr>
              <a:t>„ </a:t>
            </a:r>
            <a:r>
              <a:rPr lang="bg-BG" sz="1000" b="1">
                <a:solidFill>
                  <a:srgbClr val="475A8D"/>
                </a:solidFill>
                <a:latin typeface="Arial" charset="0"/>
                <a:cs typeface="Arial" charset="0"/>
              </a:rPr>
              <a:t>Политики за пълноценно европейско развитие на община Никопол</a:t>
            </a:r>
            <a:r>
              <a:rPr lang="bg-BG" sz="10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”</a:t>
            </a:r>
            <a:endParaRPr lang="bg-BG" sz="1000" b="1">
              <a:solidFill>
                <a:srgbClr val="475A8D"/>
              </a:solidFill>
              <a:latin typeface="Arial" charset="0"/>
              <a:cs typeface="Arial" charset="0"/>
            </a:endParaRP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1428750" y="6143625"/>
            <a:ext cx="77152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2879725" algn="ctr"/>
                <a:tab pos="5761038" algn="r"/>
              </a:tabLst>
            </a:pPr>
            <a:r>
              <a:rPr lang="bg-BG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Проектът се осъществява с финансовата подкрепа на Оперативна програма „Административен</a:t>
            </a:r>
            <a:r>
              <a:rPr lang="en-US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bg-BG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капацитет”, съфинансира от Европейския съюз, чрез Европейския социален фонд</a:t>
            </a:r>
            <a:endParaRPr lang="bg-BG" sz="1100">
              <a:solidFill>
                <a:srgbClr val="475A8D"/>
              </a:solidFill>
              <a:latin typeface="Arial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57313" y="1484313"/>
            <a:ext cx="7497762" cy="431800"/>
          </a:xfrm>
        </p:spPr>
        <p:txBody>
          <a:bodyPr anchor="ctr">
            <a:normAutofit/>
          </a:bodyPr>
          <a:lstStyle/>
          <a:p>
            <a:r>
              <a:rPr lang="bg-BG" sz="1000" b="1">
                <a:solidFill>
                  <a:srgbClr val="475A8D"/>
                </a:solidFill>
                <a:latin typeface="Arial" charset="0"/>
              </a:rPr>
              <a:t>Проект № 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13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-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13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-10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6 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/ 1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0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.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04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.201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 г.</a:t>
            </a:r>
            <a:br>
              <a:rPr lang="bg-BG" sz="1000" b="1">
                <a:solidFill>
                  <a:srgbClr val="475A8D"/>
                </a:solidFill>
                <a:latin typeface="Arial" charset="0"/>
              </a:rPr>
            </a:br>
            <a:r>
              <a:rPr lang="bg-BG" sz="1000" b="1">
                <a:solidFill>
                  <a:srgbClr val="475A8D"/>
                </a:solidFill>
                <a:latin typeface="Arial" charset="0"/>
              </a:rPr>
              <a:t>„ Политики за пълноценно европейско развитие на община Никопол”</a:t>
            </a:r>
            <a:endParaRPr lang="bg-BG" sz="1000"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4294967295"/>
          </p:nvPr>
        </p:nvSpPr>
        <p:spPr>
          <a:xfrm>
            <a:off x="1116013" y="2276475"/>
            <a:ext cx="7272337" cy="3600450"/>
          </a:xfrm>
        </p:spPr>
        <p:txBody>
          <a:bodyPr/>
          <a:lstStyle/>
          <a:p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 бр. публикации в местната преса;</a:t>
            </a:r>
          </a:p>
          <a:p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 бр. конференции – откриваща и закриваща;</a:t>
            </a:r>
          </a:p>
          <a:p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Минимум 5 бр. прессъобщения, публикувани на официалния сайт на община Никопол.</a:t>
            </a:r>
          </a:p>
          <a:p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300 бр. брошури, тип книжка;</a:t>
            </a:r>
          </a:p>
          <a:p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200 бр. папки;</a:t>
            </a:r>
          </a:p>
          <a:p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200 бр. химикалки;</a:t>
            </a:r>
          </a:p>
          <a:p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 бр. информационна табела. </a:t>
            </a:r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333375"/>
            <a:ext cx="7715250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1428750" y="6143625"/>
            <a:ext cx="77152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2879725" algn="ctr"/>
                <a:tab pos="5761038" algn="r"/>
              </a:tabLst>
            </a:pPr>
            <a:r>
              <a:rPr lang="bg-BG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Проектът се осъществява с финансовата подкрепа на Оперативна програма „Административен</a:t>
            </a:r>
            <a:r>
              <a:rPr lang="en-US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bg-BG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капацитет”, съфинансирана от Европейския съюз, чрез Европейския социален фонд</a:t>
            </a:r>
            <a:endParaRPr lang="bg-BG" sz="1100">
              <a:solidFill>
                <a:srgbClr val="475A8D"/>
              </a:solidFill>
              <a:latin typeface="Arial" charset="0"/>
            </a:endParaRPr>
          </a:p>
        </p:txBody>
      </p:sp>
      <p:pic>
        <p:nvPicPr>
          <p:cNvPr id="317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60350"/>
            <a:ext cx="77152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57313" y="1484313"/>
            <a:ext cx="7497762" cy="431800"/>
          </a:xfrm>
        </p:spPr>
        <p:txBody>
          <a:bodyPr anchor="ctr">
            <a:normAutofit/>
          </a:bodyPr>
          <a:lstStyle/>
          <a:p>
            <a:r>
              <a:rPr lang="bg-BG" sz="1000" b="1">
                <a:solidFill>
                  <a:srgbClr val="475A8D"/>
                </a:solidFill>
                <a:latin typeface="Arial" charset="0"/>
              </a:rPr>
              <a:t>Проект № 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13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-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13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-10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6 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/ 1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0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.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04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.201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 г.</a:t>
            </a:r>
            <a:br>
              <a:rPr lang="bg-BG" sz="1000" b="1">
                <a:solidFill>
                  <a:srgbClr val="475A8D"/>
                </a:solidFill>
                <a:latin typeface="Arial" charset="0"/>
              </a:rPr>
            </a:br>
            <a:r>
              <a:rPr lang="bg-BG" sz="1000" b="1">
                <a:solidFill>
                  <a:srgbClr val="475A8D"/>
                </a:solidFill>
                <a:latin typeface="Arial" charset="0"/>
              </a:rPr>
              <a:t>„ Политики за пълноценно европейско развитие на община Никопол”</a:t>
            </a:r>
            <a:endParaRPr lang="bg-BG" sz="1000"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4294967295"/>
          </p:nvPr>
        </p:nvSpPr>
        <p:spPr>
          <a:xfrm>
            <a:off x="1116013" y="2276475"/>
            <a:ext cx="7416800" cy="3600450"/>
          </a:xfrm>
        </p:spPr>
        <p:txBody>
          <a:bodyPr/>
          <a:lstStyle/>
          <a:p>
            <a:pPr algn="ctr">
              <a:buFontTx/>
              <a:buNone/>
            </a:pPr>
            <a:r>
              <a:rPr lang="bg-BG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ЕКИП ЗА УПРАВЛЕНИЕ НА ПРОЕКТА :</a:t>
            </a:r>
          </a:p>
          <a:p>
            <a:pPr>
              <a:buFontTx/>
              <a:buNone/>
            </a:pPr>
            <a:r>
              <a:rPr lang="bg-BG" sz="2000" b="1">
                <a:solidFill>
                  <a:srgbClr val="3B1D15"/>
                </a:solidFill>
                <a:latin typeface="Arial" charset="0"/>
                <a:cs typeface="Arial" charset="0"/>
              </a:rPr>
              <a:t>Ръководител:</a:t>
            </a:r>
            <a:endParaRPr lang="bg-BG" sz="2000">
              <a:solidFill>
                <a:srgbClr val="3B1D15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bg-BG" sz="2000" b="1">
                <a:solidFill>
                  <a:srgbClr val="3B1D15"/>
                </a:solidFill>
                <a:latin typeface="Arial" charset="0"/>
                <a:cs typeface="Arial" charset="0"/>
              </a:rPr>
              <a:t>Валентин Трифонов  - тел. : 0879259446</a:t>
            </a:r>
          </a:p>
          <a:p>
            <a:pPr>
              <a:buFontTx/>
              <a:buNone/>
            </a:pPr>
            <a:r>
              <a:rPr lang="bg-BG" sz="2000" b="1">
                <a:solidFill>
                  <a:srgbClr val="3B1D15"/>
                </a:solidFill>
                <a:latin typeface="Arial" charset="0"/>
                <a:cs typeface="Arial" charset="0"/>
              </a:rPr>
              <a:t>Координатор: </a:t>
            </a:r>
            <a:endParaRPr lang="bg-BG" sz="2000">
              <a:solidFill>
                <a:srgbClr val="3B1D15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bg-BG" sz="2000" b="1">
                <a:solidFill>
                  <a:srgbClr val="3B1D15"/>
                </a:solidFill>
                <a:latin typeface="Arial" charset="0"/>
                <a:cs typeface="Arial" charset="0"/>
              </a:rPr>
              <a:t>Светослава Велкова – тел.: 0879259494</a:t>
            </a:r>
          </a:p>
          <a:p>
            <a:pPr>
              <a:buFontTx/>
              <a:buNone/>
            </a:pPr>
            <a:r>
              <a:rPr lang="bg-BG" sz="2000" b="1">
                <a:solidFill>
                  <a:srgbClr val="3B1D15"/>
                </a:solidFill>
                <a:latin typeface="Arial" charset="0"/>
                <a:cs typeface="Arial" charset="0"/>
              </a:rPr>
              <a:t>Счетоводител: </a:t>
            </a:r>
            <a:endParaRPr lang="bg-BG" sz="2000">
              <a:solidFill>
                <a:srgbClr val="3B1D15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bg-BG" sz="2000" b="1">
                <a:solidFill>
                  <a:srgbClr val="3B1D15"/>
                </a:solidFill>
                <a:latin typeface="Arial" charset="0"/>
                <a:cs typeface="Arial" charset="0"/>
              </a:rPr>
              <a:t>Александър Александров – тел. : 0878792028</a:t>
            </a:r>
          </a:p>
          <a:p>
            <a:pPr>
              <a:buFontTx/>
              <a:buNone/>
            </a:pPr>
            <a:r>
              <a:rPr lang="bg-BG" sz="2000" b="1">
                <a:solidFill>
                  <a:srgbClr val="3B1D15"/>
                </a:solidFill>
                <a:latin typeface="Arial" charset="0"/>
                <a:cs typeface="Arial" charset="0"/>
              </a:rPr>
              <a:t>Юрист: </a:t>
            </a:r>
          </a:p>
          <a:p>
            <a:pPr>
              <a:buFontTx/>
              <a:buNone/>
            </a:pPr>
            <a:r>
              <a:rPr lang="bg-BG" sz="2000" b="1">
                <a:solidFill>
                  <a:srgbClr val="3B1D15"/>
                </a:solidFill>
                <a:latin typeface="Arial" charset="0"/>
                <a:cs typeface="Arial" charset="0"/>
              </a:rPr>
              <a:t>Румен Джантов- тел.: 08</a:t>
            </a:r>
            <a:r>
              <a:rPr lang="en-US" sz="2000" b="1">
                <a:solidFill>
                  <a:srgbClr val="3B1D15"/>
                </a:solidFill>
                <a:latin typeface="Arial" charset="0"/>
                <a:cs typeface="Arial" charset="0"/>
              </a:rPr>
              <a:t>87699584</a:t>
            </a:r>
            <a:endParaRPr lang="bg-BG" sz="2000" b="1">
              <a:solidFill>
                <a:srgbClr val="3B1D15"/>
              </a:solidFill>
              <a:latin typeface="Arial" charset="0"/>
              <a:cs typeface="Arial" charset="0"/>
            </a:endParaRPr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04813"/>
            <a:ext cx="7715250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Rectangle 6"/>
          <p:cNvSpPr>
            <a:spLocks noChangeArrowheads="1"/>
          </p:cNvSpPr>
          <p:nvPr/>
        </p:nvSpPr>
        <p:spPr bwMode="auto">
          <a:xfrm>
            <a:off x="1428750" y="6143625"/>
            <a:ext cx="77152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2879725" algn="ctr"/>
                <a:tab pos="5761038" algn="r"/>
              </a:tabLst>
            </a:pPr>
            <a:r>
              <a:rPr lang="bg-BG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Проектът се осъществява с финансовата подкрепа на Оперативна програма „Административен</a:t>
            </a:r>
            <a:r>
              <a:rPr lang="en-US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bg-BG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капацитет”, съфинансирана от Европейския съюз, чрез Европейския социален фонд</a:t>
            </a:r>
            <a:endParaRPr lang="bg-BG" sz="1100">
              <a:solidFill>
                <a:srgbClr val="475A8D"/>
              </a:solidFill>
              <a:latin typeface="Arial" charset="0"/>
            </a:endParaRPr>
          </a:p>
        </p:txBody>
      </p:sp>
      <p:pic>
        <p:nvPicPr>
          <p:cNvPr id="337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60350"/>
            <a:ext cx="77152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57313" y="1484313"/>
            <a:ext cx="7497762" cy="431800"/>
          </a:xfrm>
        </p:spPr>
        <p:txBody>
          <a:bodyPr anchor="ctr">
            <a:normAutofit/>
          </a:bodyPr>
          <a:lstStyle/>
          <a:p>
            <a:r>
              <a:rPr lang="bg-BG" sz="1000" b="1">
                <a:solidFill>
                  <a:srgbClr val="475A8D"/>
                </a:solidFill>
                <a:latin typeface="Arial" charset="0"/>
              </a:rPr>
              <a:t>Проект № 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13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-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13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-10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6 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/ 1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0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.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04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.201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 г.</a:t>
            </a:r>
            <a:br>
              <a:rPr lang="bg-BG" sz="1000" b="1">
                <a:solidFill>
                  <a:srgbClr val="475A8D"/>
                </a:solidFill>
                <a:latin typeface="Arial" charset="0"/>
              </a:rPr>
            </a:br>
            <a:r>
              <a:rPr lang="bg-BG" sz="1000" b="1">
                <a:solidFill>
                  <a:srgbClr val="475A8D"/>
                </a:solidFill>
                <a:latin typeface="Arial" charset="0"/>
              </a:rPr>
              <a:t>„ Политики за пълноценно европейско развитие на община Никопол”</a:t>
            </a:r>
            <a:endParaRPr lang="bg-BG" sz="1000"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sp>
        <p:nvSpPr>
          <p:cNvPr id="136195" name="Content Placeholder 2"/>
          <p:cNvSpPr>
            <a:spLocks noGrp="1"/>
          </p:cNvSpPr>
          <p:nvPr>
            <p:ph idx="4294967295"/>
          </p:nvPr>
        </p:nvSpPr>
        <p:spPr>
          <a:xfrm>
            <a:off x="1116013" y="2276475"/>
            <a:ext cx="7416800" cy="3600450"/>
          </a:xfrm>
        </p:spPr>
        <p:txBody>
          <a:bodyPr/>
          <a:lstStyle/>
          <a:p>
            <a:pPr algn="ctr">
              <a:buFontTx/>
              <a:buNone/>
            </a:pPr>
            <a:endParaRPr lang="bg-BG">
              <a:solidFill>
                <a:srgbClr val="3B1D15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endParaRPr lang="bg-BG">
              <a:solidFill>
                <a:srgbClr val="3B1D15"/>
              </a:solidFill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bg-BG">
                <a:solidFill>
                  <a:srgbClr val="3B1D15"/>
                </a:solidFill>
                <a:latin typeface="Arial" charset="0"/>
                <a:cs typeface="Arial" charset="0"/>
              </a:rPr>
              <a:t>Благодарим за вниманието</a:t>
            </a:r>
          </a:p>
          <a:p>
            <a:pPr algn="ctr">
              <a:buFontTx/>
              <a:buNone/>
            </a:pPr>
            <a:endParaRPr lang="bg-BG" sz="2000" b="1">
              <a:solidFill>
                <a:srgbClr val="3B1D15"/>
              </a:solidFill>
              <a:latin typeface="Arial" charset="0"/>
              <a:cs typeface="Arial" charset="0"/>
            </a:endParaRPr>
          </a:p>
        </p:txBody>
      </p:sp>
      <p:pic>
        <p:nvPicPr>
          <p:cNvPr id="13619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04813"/>
            <a:ext cx="7715250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6197" name="Rectangle 6"/>
          <p:cNvSpPr>
            <a:spLocks noChangeArrowheads="1"/>
          </p:cNvSpPr>
          <p:nvPr/>
        </p:nvSpPr>
        <p:spPr bwMode="auto">
          <a:xfrm>
            <a:off x="1428750" y="6143625"/>
            <a:ext cx="77152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2879725" algn="ctr"/>
                <a:tab pos="5761038" algn="r"/>
              </a:tabLst>
            </a:pPr>
            <a:r>
              <a:rPr lang="bg-BG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Проектът се осъществява с финансовата подкрепа на Оперативна програма „Административен</a:t>
            </a:r>
            <a:r>
              <a:rPr lang="en-US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bg-BG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капацитет”, съфинансирана от Европейския съюз, чрез Европейския социален фонд</a:t>
            </a:r>
            <a:endParaRPr lang="bg-BG" sz="1100">
              <a:solidFill>
                <a:srgbClr val="475A8D"/>
              </a:solidFill>
              <a:latin typeface="Arial" charset="0"/>
            </a:endParaRPr>
          </a:p>
        </p:txBody>
      </p:sp>
      <p:pic>
        <p:nvPicPr>
          <p:cNvPr id="1361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60350"/>
            <a:ext cx="77152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>
          <a:xfrm>
            <a:off x="1476375" y="1412875"/>
            <a:ext cx="7497763" cy="287338"/>
          </a:xfrm>
        </p:spPr>
        <p:txBody>
          <a:bodyPr anchor="ctr"/>
          <a:lstStyle/>
          <a:p>
            <a:r>
              <a:rPr lang="bg-BG" sz="1000" b="1">
                <a:solidFill>
                  <a:srgbClr val="475A8D"/>
                </a:solidFill>
                <a:latin typeface="Arial" charset="0"/>
              </a:rPr>
              <a:t/>
            </a:r>
            <a:br>
              <a:rPr lang="bg-BG" sz="1000" b="1">
                <a:solidFill>
                  <a:srgbClr val="475A8D"/>
                </a:solidFill>
                <a:latin typeface="Arial" charset="0"/>
              </a:rPr>
            </a:br>
            <a:r>
              <a:rPr lang="bg-BG" sz="1000" b="1">
                <a:solidFill>
                  <a:srgbClr val="475A8D"/>
                </a:solidFill>
                <a:latin typeface="Arial" charset="0"/>
              </a:rPr>
              <a:t/>
            </a:r>
            <a:br>
              <a:rPr lang="bg-BG" sz="1000" b="1">
                <a:solidFill>
                  <a:srgbClr val="475A8D"/>
                </a:solidFill>
                <a:latin typeface="Arial" charset="0"/>
              </a:rPr>
            </a:br>
            <a:r>
              <a:rPr lang="bg-BG" sz="1000" b="1">
                <a:solidFill>
                  <a:srgbClr val="475A8D"/>
                </a:solidFill>
                <a:latin typeface="Arial" charset="0"/>
              </a:rPr>
              <a:t/>
            </a:r>
            <a:br>
              <a:rPr lang="bg-BG" sz="1000" b="1">
                <a:solidFill>
                  <a:srgbClr val="475A8D"/>
                </a:solidFill>
                <a:latin typeface="Arial" charset="0"/>
              </a:rPr>
            </a:br>
            <a:r>
              <a:rPr lang="bg-BG" sz="1000" b="1">
                <a:solidFill>
                  <a:srgbClr val="475A8D"/>
                </a:solidFill>
                <a:latin typeface="Arial" charset="0"/>
              </a:rPr>
              <a:t>Проект № 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13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-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13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-10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6 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/ 1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0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.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04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.201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 г.</a:t>
            </a:r>
            <a:br>
              <a:rPr lang="bg-BG" sz="1000" b="1">
                <a:solidFill>
                  <a:srgbClr val="475A8D"/>
                </a:solidFill>
                <a:latin typeface="Arial" charset="0"/>
              </a:rPr>
            </a:br>
            <a:r>
              <a:rPr lang="bg-BG" sz="1000" b="1">
                <a:solidFill>
                  <a:srgbClr val="475A8D"/>
                </a:solidFill>
                <a:latin typeface="Arial" charset="0"/>
              </a:rPr>
              <a:t>„ Политики за пълноценно европейско развитие на община Никопол”</a:t>
            </a:r>
            <a:br>
              <a:rPr lang="bg-BG" sz="1000" b="1">
                <a:solidFill>
                  <a:srgbClr val="475A8D"/>
                </a:solidFill>
                <a:latin typeface="Arial" charset="0"/>
              </a:rPr>
            </a:br>
            <a:endParaRPr lang="bg-BG" sz="1000" b="1">
              <a:solidFill>
                <a:srgbClr val="475A8D"/>
              </a:solidFill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25525" y="2205038"/>
            <a:ext cx="7186613" cy="3240087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bg-BG" sz="1400" b="1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ПРОЕКТЪТ СЕ ИЗПЪЛНЯВА  В РАМКИТЕ НА :</a:t>
            </a:r>
            <a:r>
              <a:rPr lang="en-US" sz="1400" b="1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US" sz="1400" b="1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bg-BG" sz="1400" b="1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ОПЕРАТИВНА ПРОГРАМА”АДМИНИСТРАТИВЕН КАПАЦИТЕТ”</a:t>
            </a:r>
            <a:br>
              <a:rPr lang="bg-BG" sz="1400" b="1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bg-BG" sz="1400" b="1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ПРИОРИТЕТНА ОС І   - „Добро управление”</a:t>
            </a:r>
            <a:br>
              <a:rPr lang="bg-BG" sz="1400" b="1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bg-BG" sz="1400" b="1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ПОДПРИОРИТЕТ 1.3 –„Ефективна координация и партньорство при разработване и провеждане на политики”</a:t>
            </a:r>
            <a:br>
              <a:rPr lang="bg-BG" sz="1400" b="1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endParaRPr lang="bg-BG" sz="1400" b="1">
              <a:solidFill>
                <a:srgbClr val="3B1D1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bg-BG" sz="1400" b="1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БЮДЖЕТНА ЛИНИЯ : BG051PO002/13/1.3- 07</a:t>
            </a:r>
          </a:p>
          <a:p>
            <a:pPr algn="ctr">
              <a:buFontTx/>
              <a:buNone/>
            </a:pPr>
            <a:endParaRPr lang="bg-BG" sz="1400" b="1">
              <a:solidFill>
                <a:srgbClr val="3B1D1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r>
              <a:rPr lang="bg-BG" sz="1400" b="1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БЕНИФИЦИЕНТ : ОБЩИНА НИКОПОЛ</a:t>
            </a:r>
          </a:p>
          <a:p>
            <a:endParaRPr lang="bg-BG" sz="1400" b="1">
              <a:solidFill>
                <a:srgbClr val="3B1D1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r>
              <a:rPr lang="bg-BG" sz="1400" b="1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ОБЩА СТОЙНОСТ  НА ПРОЕКТА : 72 063. 95 лева</a:t>
            </a:r>
          </a:p>
          <a:p>
            <a:pPr>
              <a:buFontTx/>
              <a:buNone/>
            </a:pPr>
            <a:endParaRPr lang="bg-BG" sz="1400" b="1">
              <a:solidFill>
                <a:srgbClr val="3B1D1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r>
              <a:rPr lang="bg-BG" sz="1400" b="1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ПЕРИОД НА ИЗПЪЛНЕНИЕ  : 09 МЕСЕЦА</a:t>
            </a:r>
            <a:endParaRPr lang="bg-BG" sz="14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buFontTx/>
              <a:buNone/>
            </a:pPr>
            <a:endParaRPr lang="bg-BG" sz="1400" b="1">
              <a:solidFill>
                <a:srgbClr val="3B1D1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60350"/>
            <a:ext cx="77152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1428750" y="6143625"/>
            <a:ext cx="77152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2879725" algn="ctr"/>
                <a:tab pos="5761038" algn="r"/>
              </a:tabLst>
            </a:pPr>
            <a:r>
              <a:rPr lang="bg-BG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Проектът се осъществява с финансовата подкрепа на Оперативна програма „Административен</a:t>
            </a:r>
            <a:r>
              <a:rPr lang="en-US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bg-BG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капацитет”, съфинансирана от Европейския съюз, чрез Европейския социален фонд</a:t>
            </a:r>
            <a:endParaRPr lang="bg-BG" sz="1100">
              <a:solidFill>
                <a:srgbClr val="475A8D"/>
              </a:solidFill>
              <a:latin typeface="Arial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1476375" y="1628775"/>
            <a:ext cx="7497763" cy="576263"/>
          </a:xfrm>
        </p:spPr>
        <p:txBody>
          <a:bodyPr anchor="ctr"/>
          <a:lstStyle/>
          <a:p>
            <a:r>
              <a:rPr lang="bg-BG" sz="1200" b="1">
                <a:solidFill>
                  <a:srgbClr val="475A8D"/>
                </a:solidFill>
                <a:latin typeface="Arial" charset="0"/>
              </a:rPr>
              <a:t>Проект № </a:t>
            </a:r>
            <a:r>
              <a:rPr lang="en-US" sz="1200" b="1">
                <a:solidFill>
                  <a:srgbClr val="475A8D"/>
                </a:solidFill>
                <a:latin typeface="Arial" charset="0"/>
              </a:rPr>
              <a:t>13</a:t>
            </a:r>
            <a:r>
              <a:rPr lang="bg-BG" sz="1200" b="1">
                <a:solidFill>
                  <a:srgbClr val="475A8D"/>
                </a:solidFill>
                <a:latin typeface="Arial" charset="0"/>
              </a:rPr>
              <a:t>-</a:t>
            </a:r>
            <a:r>
              <a:rPr lang="en-US" sz="1200" b="1">
                <a:solidFill>
                  <a:srgbClr val="475A8D"/>
                </a:solidFill>
                <a:latin typeface="Arial" charset="0"/>
              </a:rPr>
              <a:t>13</a:t>
            </a:r>
            <a:r>
              <a:rPr lang="bg-BG" sz="1200" b="1">
                <a:solidFill>
                  <a:srgbClr val="475A8D"/>
                </a:solidFill>
                <a:latin typeface="Arial" charset="0"/>
              </a:rPr>
              <a:t>-10</a:t>
            </a:r>
            <a:r>
              <a:rPr lang="en-US" sz="1200" b="1">
                <a:solidFill>
                  <a:srgbClr val="475A8D"/>
                </a:solidFill>
                <a:latin typeface="Arial" charset="0"/>
              </a:rPr>
              <a:t>6 </a:t>
            </a:r>
            <a:r>
              <a:rPr lang="bg-BG" sz="1200" b="1">
                <a:solidFill>
                  <a:srgbClr val="475A8D"/>
                </a:solidFill>
                <a:latin typeface="Arial" charset="0"/>
              </a:rPr>
              <a:t>/ 1</a:t>
            </a:r>
            <a:r>
              <a:rPr lang="en-US" sz="1200" b="1">
                <a:solidFill>
                  <a:srgbClr val="475A8D"/>
                </a:solidFill>
                <a:latin typeface="Arial" charset="0"/>
              </a:rPr>
              <a:t>0</a:t>
            </a:r>
            <a:r>
              <a:rPr lang="bg-BG" sz="1200" b="1">
                <a:solidFill>
                  <a:srgbClr val="475A8D"/>
                </a:solidFill>
                <a:latin typeface="Arial" charset="0"/>
              </a:rPr>
              <a:t>.</a:t>
            </a:r>
            <a:r>
              <a:rPr lang="en-US" sz="1200" b="1">
                <a:solidFill>
                  <a:srgbClr val="475A8D"/>
                </a:solidFill>
                <a:latin typeface="Arial" charset="0"/>
              </a:rPr>
              <a:t>04</a:t>
            </a:r>
            <a:r>
              <a:rPr lang="bg-BG" sz="1200" b="1">
                <a:solidFill>
                  <a:srgbClr val="475A8D"/>
                </a:solidFill>
                <a:latin typeface="Arial" charset="0"/>
              </a:rPr>
              <a:t>.201</a:t>
            </a:r>
            <a:r>
              <a:rPr lang="en-US" sz="1200" b="1">
                <a:solidFill>
                  <a:srgbClr val="475A8D"/>
                </a:solidFill>
                <a:latin typeface="Arial" charset="0"/>
              </a:rPr>
              <a:t>3</a:t>
            </a:r>
            <a:r>
              <a:rPr lang="bg-BG" sz="1200" b="1">
                <a:solidFill>
                  <a:srgbClr val="475A8D"/>
                </a:solidFill>
                <a:latin typeface="Arial" charset="0"/>
              </a:rPr>
              <a:t> г.</a:t>
            </a:r>
            <a:br>
              <a:rPr lang="bg-BG" sz="1200" b="1">
                <a:solidFill>
                  <a:srgbClr val="475A8D"/>
                </a:solidFill>
                <a:latin typeface="Arial" charset="0"/>
              </a:rPr>
            </a:br>
            <a:r>
              <a:rPr lang="bg-BG" sz="1200" b="1">
                <a:solidFill>
                  <a:srgbClr val="475A8D"/>
                </a:solidFill>
                <a:latin typeface="Arial" charset="0"/>
              </a:rPr>
              <a:t>„ Политики за пълноценно европейско развитие на община Никопол”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3438" y="2378075"/>
            <a:ext cx="7423150" cy="449263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endParaRPr lang="bg-BG" sz="2000" b="1">
              <a:solidFill>
                <a:srgbClr val="3B1D1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algn="ctr">
              <a:buFontTx/>
              <a:buNone/>
            </a:pPr>
            <a:r>
              <a:rPr lang="bg-BG" sz="1800" b="1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ЦЕЛИ НА ПРОЕКТА:</a:t>
            </a: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1428750" y="6143625"/>
            <a:ext cx="77152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2879725" algn="ctr"/>
                <a:tab pos="5761038" algn="r"/>
              </a:tabLst>
            </a:pPr>
            <a:r>
              <a:rPr lang="bg-BG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Проектът се осъществява с финансовата подкрепа на Оперативна програма „Административен</a:t>
            </a:r>
            <a:r>
              <a:rPr lang="en-US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bg-BG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капацитет”, съфинансирана от Европейския съюз, чрез Европейския социален фонд</a:t>
            </a:r>
            <a:endParaRPr lang="bg-BG" sz="1100">
              <a:solidFill>
                <a:srgbClr val="475A8D"/>
              </a:solidFill>
              <a:latin typeface="Arial" charset="0"/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77152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1979613" y="3357563"/>
            <a:ext cx="6121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B4544"/>
              </a:buClr>
              <a:buFont typeface="Wingdings" pitchFamily="2" charset="2"/>
              <a:buNone/>
            </a:pPr>
            <a:r>
              <a:rPr lang="bg-BG" b="1">
                <a:solidFill>
                  <a:srgbClr val="3B1D15"/>
                </a:solidFill>
                <a:latin typeface="Arial" charset="0"/>
              </a:rPr>
              <a:t>ОБЩА ЦЕЛ :</a:t>
            </a:r>
            <a:r>
              <a:rPr lang="bg-BG">
                <a:solidFill>
                  <a:srgbClr val="3B1D15"/>
                </a:solidFill>
                <a:latin typeface="Arial" charset="0"/>
              </a:rPr>
              <a:t> </a:t>
            </a:r>
          </a:p>
          <a:p>
            <a:pPr algn="ctr">
              <a:buClr>
                <a:srgbClr val="0B4544"/>
              </a:buClr>
              <a:buFont typeface="Wingdings" pitchFamily="2" charset="2"/>
              <a:buChar char="v"/>
            </a:pPr>
            <a:endParaRPr lang="bg-BG">
              <a:solidFill>
                <a:srgbClr val="3B1D15"/>
              </a:solidFill>
              <a:latin typeface="Arial" charset="0"/>
            </a:endParaRPr>
          </a:p>
          <a:p>
            <a:pPr algn="ctr"/>
            <a:r>
              <a:rPr lang="bg-BG" b="1">
                <a:latin typeface="Arial" charset="0"/>
              </a:rPr>
              <a:t>Подобряване процеса на разработване, прилагане и контрол на общински политики в   партньорство и координация   с всички  заинтересовани страни.</a:t>
            </a:r>
            <a:r>
              <a:rPr lang="bg-BG">
                <a:latin typeface="Arial" charset="0"/>
              </a:rPr>
              <a:t> </a:t>
            </a:r>
            <a:endParaRPr lang="bg-BG">
              <a:solidFill>
                <a:srgbClr val="3B1D15"/>
              </a:solidFill>
              <a:latin typeface="Arial" charset="0"/>
            </a:endParaRPr>
          </a:p>
          <a:p>
            <a:endParaRPr lang="bg-BG">
              <a:latin typeface="Arial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>
          <a:xfrm>
            <a:off x="1646238" y="1412875"/>
            <a:ext cx="7497762" cy="720725"/>
          </a:xfrm>
        </p:spPr>
        <p:txBody>
          <a:bodyPr anchor="ctr"/>
          <a:lstStyle/>
          <a:p>
            <a:r>
              <a:rPr lang="bg-BG" sz="1000" b="1">
                <a:solidFill>
                  <a:srgbClr val="475A8D"/>
                </a:solidFill>
                <a:latin typeface="Arial" charset="0"/>
              </a:rPr>
              <a:t>Проект № 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13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-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13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-10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6 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/ 1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0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.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04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.201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 г.</a:t>
            </a:r>
            <a:br>
              <a:rPr lang="bg-BG" sz="1000" b="1">
                <a:solidFill>
                  <a:srgbClr val="475A8D"/>
                </a:solidFill>
                <a:latin typeface="Arial" charset="0"/>
              </a:rPr>
            </a:br>
            <a:r>
              <a:rPr lang="bg-BG" sz="1000" b="1">
                <a:solidFill>
                  <a:srgbClr val="475A8D"/>
                </a:solidFill>
                <a:latin typeface="Arial" charset="0"/>
              </a:rPr>
              <a:t>„ Политики за пълноценно европейско развитие на община Никопол”</a:t>
            </a:r>
            <a:br>
              <a:rPr lang="bg-BG" sz="1000" b="1">
                <a:solidFill>
                  <a:srgbClr val="475A8D"/>
                </a:solidFill>
                <a:latin typeface="Arial" charset="0"/>
              </a:rPr>
            </a:br>
            <a:endParaRPr lang="bg-BG" sz="1000" b="1">
              <a:solidFill>
                <a:srgbClr val="475A8D"/>
              </a:solidFill>
              <a:latin typeface="Arial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>
          <a:xfrm>
            <a:off x="1214438" y="2205038"/>
            <a:ext cx="7929562" cy="3311525"/>
          </a:xfrm>
        </p:spPr>
        <p:txBody>
          <a:bodyPr/>
          <a:lstStyle/>
          <a:p>
            <a:pPr marL="182563" indent="-182563" algn="ctr">
              <a:buFontTx/>
              <a:buNone/>
              <a:tabLst>
                <a:tab pos="1793875" algn="l"/>
              </a:tabLst>
            </a:pPr>
            <a:r>
              <a:rPr lang="bg-BG" sz="2400" b="1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Специфични цели:</a:t>
            </a:r>
          </a:p>
          <a:p>
            <a:pPr marL="182563" indent="-182563">
              <a:buFontTx/>
              <a:buNone/>
              <a:tabLst>
                <a:tab pos="1793875" algn="l"/>
              </a:tabLst>
            </a:pPr>
            <a:endParaRPr lang="bg-BG" sz="18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82563" indent="-182563">
              <a:buFontTx/>
              <a:buNone/>
              <a:tabLst>
                <a:tab pos="1793875" algn="l"/>
              </a:tabLst>
            </a:pPr>
            <a:r>
              <a:rPr lang="bg-BG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1.Въвеждане на механизми за мониторинг и контрол на</a:t>
            </a:r>
          </a:p>
          <a:p>
            <a:pPr marL="182563" indent="-182563">
              <a:buFontTx/>
              <a:buNone/>
              <a:tabLst>
                <a:tab pos="1793875" algn="l"/>
              </a:tabLst>
            </a:pPr>
            <a:r>
              <a:rPr lang="bg-BG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изпълнението на общинските политики;</a:t>
            </a:r>
            <a:endParaRPr lang="en-GB" sz="18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82563" indent="-182563">
              <a:buFontTx/>
              <a:buNone/>
              <a:tabLst>
                <a:tab pos="1793875" algn="l"/>
              </a:tabLst>
            </a:pPr>
            <a:r>
              <a:rPr lang="bg-BG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2.Създаване на ефективна система за партньорство и координация при разработването и прилагането на общински политики;</a:t>
            </a:r>
          </a:p>
          <a:p>
            <a:pPr marL="182563" indent="-182563">
              <a:buFontTx/>
              <a:buNone/>
              <a:tabLst>
                <a:tab pos="1793875" algn="l"/>
              </a:tabLst>
            </a:pPr>
            <a:r>
              <a:rPr lang="bg-BG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3.Разработване на общински план за развитие основан на тясно сътрудничество със заинтересованите страни.</a:t>
            </a:r>
            <a:r>
              <a:rPr lang="bg-BG" sz="1800">
                <a:latin typeface="Arial" charset="0"/>
              </a:rPr>
              <a:t> </a:t>
            </a: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1428750" y="6143625"/>
            <a:ext cx="77152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2879725" algn="ctr"/>
                <a:tab pos="5761038" algn="r"/>
              </a:tabLst>
            </a:pPr>
            <a:r>
              <a:rPr lang="bg-BG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Проектът се осъществява с финансовата подкрепа на Оперативна програма „Административен</a:t>
            </a:r>
            <a:r>
              <a:rPr lang="en-US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bg-BG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капацитет”, съфинансирана от Европейския съюз, чрез Европейския социален фонд</a:t>
            </a:r>
            <a:endParaRPr lang="bg-BG" sz="1100">
              <a:solidFill>
                <a:srgbClr val="475A8D"/>
              </a:solidFill>
              <a:latin typeface="Arial" charset="0"/>
            </a:endParaRP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60350"/>
            <a:ext cx="77152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>
          <a:xfrm>
            <a:off x="1646238" y="1484313"/>
            <a:ext cx="7497762" cy="649287"/>
          </a:xfrm>
        </p:spPr>
        <p:txBody>
          <a:bodyPr anchor="ctr"/>
          <a:lstStyle/>
          <a:p>
            <a:r>
              <a:rPr lang="bg-BG" sz="1000" b="1">
                <a:solidFill>
                  <a:srgbClr val="475A8D"/>
                </a:solidFill>
                <a:latin typeface="Arial" charset="0"/>
              </a:rPr>
              <a:t>Проект № 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13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-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13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-10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6 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/ 1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0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.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04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.201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 г.</a:t>
            </a:r>
            <a:br>
              <a:rPr lang="bg-BG" sz="1000" b="1">
                <a:solidFill>
                  <a:srgbClr val="475A8D"/>
                </a:solidFill>
                <a:latin typeface="Arial" charset="0"/>
              </a:rPr>
            </a:br>
            <a:r>
              <a:rPr lang="bg-BG" sz="1000" b="1">
                <a:solidFill>
                  <a:srgbClr val="475A8D"/>
                </a:solidFill>
                <a:latin typeface="Arial" charset="0"/>
              </a:rPr>
              <a:t>„ Политики за пълноценно европейско развитие на община Никопол”</a:t>
            </a:r>
            <a:br>
              <a:rPr lang="bg-BG" sz="1000" b="1">
                <a:solidFill>
                  <a:srgbClr val="475A8D"/>
                </a:solidFill>
                <a:latin typeface="Arial" charset="0"/>
              </a:rPr>
            </a:br>
            <a:endParaRPr lang="bg-BG" sz="1000" b="1">
              <a:solidFill>
                <a:srgbClr val="475A8D"/>
              </a:solidFill>
              <a:latin typeface="Arial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857250" y="2249488"/>
            <a:ext cx="7429500" cy="2754312"/>
          </a:xfrm>
        </p:spPr>
        <p:txBody>
          <a:bodyPr/>
          <a:lstStyle/>
          <a:p>
            <a:pPr algn="ctr">
              <a:buFontTx/>
              <a:buNone/>
            </a:pPr>
            <a:r>
              <a:rPr lang="bg-BG" sz="2400" b="1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ЦЕЛЕВА ГРУПА:</a:t>
            </a:r>
          </a:p>
          <a:p>
            <a:pPr algn="ctr">
              <a:buFontTx/>
              <a:buNone/>
            </a:pPr>
            <a:endParaRPr lang="bg-BG" sz="2400" b="1">
              <a:solidFill>
                <a:srgbClr val="3B1D1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r>
              <a:rPr lang="bg-BG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Общинска администрация – гр. Никопол;</a:t>
            </a:r>
          </a:p>
          <a:p>
            <a:pPr algn="ctr">
              <a:buFontTx/>
              <a:buNone/>
            </a:pPr>
            <a:r>
              <a:rPr lang="bg-BG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И</a:t>
            </a:r>
          </a:p>
          <a:p>
            <a:r>
              <a:rPr lang="bg-BG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Структури на гражданското общество.</a:t>
            </a:r>
            <a:r>
              <a:rPr lang="bg-BG" sz="2400">
                <a:latin typeface="Arial" charset="0"/>
              </a:rPr>
              <a:t> </a:t>
            </a:r>
          </a:p>
        </p:txBody>
      </p:sp>
      <p:sp>
        <p:nvSpPr>
          <p:cNvPr id="21507" name="Rectangle 6"/>
          <p:cNvSpPr>
            <a:spLocks noChangeArrowheads="1"/>
          </p:cNvSpPr>
          <p:nvPr/>
        </p:nvSpPr>
        <p:spPr bwMode="auto">
          <a:xfrm>
            <a:off x="1428750" y="6143625"/>
            <a:ext cx="77152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2879725" algn="ctr"/>
                <a:tab pos="5761038" algn="r"/>
              </a:tabLst>
            </a:pPr>
            <a:r>
              <a:rPr lang="bg-BG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Проектът се осъществява с финансовата подкрепа на Оперативна програма „Административен</a:t>
            </a:r>
            <a:r>
              <a:rPr lang="en-US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bg-BG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капацитет”, съфинансирана от Европейския съюз, чрез Европейския социален фонд</a:t>
            </a:r>
            <a:endParaRPr lang="bg-BG" sz="1100">
              <a:solidFill>
                <a:srgbClr val="475A8D"/>
              </a:solidFill>
              <a:latin typeface="Arial" charset="0"/>
            </a:endParaRP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60350"/>
            <a:ext cx="77152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>
          <a:xfrm>
            <a:off x="1646238" y="1484313"/>
            <a:ext cx="7497762" cy="720725"/>
          </a:xfrm>
        </p:spPr>
        <p:txBody>
          <a:bodyPr anchor="ctr"/>
          <a:lstStyle/>
          <a:p>
            <a:r>
              <a:rPr lang="bg-BG" sz="1000" b="1">
                <a:solidFill>
                  <a:srgbClr val="475A8D"/>
                </a:solidFill>
                <a:latin typeface="Arial" charset="0"/>
              </a:rPr>
              <a:t>Проект № 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13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-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13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-10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6 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/ 1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0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.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04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.201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 г.</a:t>
            </a:r>
            <a:br>
              <a:rPr lang="bg-BG" sz="1000" b="1">
                <a:solidFill>
                  <a:srgbClr val="475A8D"/>
                </a:solidFill>
                <a:latin typeface="Arial" charset="0"/>
              </a:rPr>
            </a:br>
            <a:r>
              <a:rPr lang="bg-BG" sz="1000" b="1">
                <a:solidFill>
                  <a:srgbClr val="475A8D"/>
                </a:solidFill>
                <a:latin typeface="Arial" charset="0"/>
              </a:rPr>
              <a:t>„ Политики за пълноценно европейско развитие на община Никопол”</a:t>
            </a:r>
            <a:br>
              <a:rPr lang="bg-BG" sz="1000" b="1">
                <a:solidFill>
                  <a:srgbClr val="475A8D"/>
                </a:solidFill>
                <a:latin typeface="Arial" charset="0"/>
              </a:rPr>
            </a:br>
            <a:endParaRPr lang="bg-BG" sz="1000" b="1">
              <a:solidFill>
                <a:srgbClr val="475A8D"/>
              </a:solidFill>
              <a:latin typeface="Arial" charset="0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92150" y="2133600"/>
            <a:ext cx="7683500" cy="3959225"/>
          </a:xfrm>
        </p:spPr>
        <p:txBody>
          <a:bodyPr/>
          <a:lstStyle/>
          <a:p>
            <a:pPr marL="1520825" indent="-971550" algn="ctr" defTabSz="628650">
              <a:buFontTx/>
              <a:buNone/>
            </a:pPr>
            <a:r>
              <a:rPr lang="bg-BG" sz="2000" b="1">
                <a:solidFill>
                  <a:srgbClr val="3B1D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ОСНОВНИ ДЕЙНОСТИ:</a:t>
            </a:r>
          </a:p>
          <a:p>
            <a:pPr marL="1520825" indent="-971550" algn="ctr" defTabSz="628650">
              <a:buFontTx/>
              <a:buNone/>
            </a:pPr>
            <a:endParaRPr lang="bg-BG" sz="14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520825" indent="-971550" defTabSz="628650">
              <a:buFontTx/>
              <a:buNone/>
            </a:pPr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Дейност 1. Организация и управление на проекта</a:t>
            </a:r>
            <a:r>
              <a:rPr lang="bg-BG" sz="1400">
                <a:latin typeface="Arial" charset="0"/>
              </a:rPr>
              <a:t> </a:t>
            </a:r>
          </a:p>
          <a:p>
            <a:pPr marL="1520825" indent="-971550" defTabSz="628650">
              <a:buFontTx/>
              <a:buNone/>
            </a:pPr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Дейност 2. Разработване и въвеждане на правила и методики за мониторинг, контрол и последваща оценка при изпълнение на общински политики за устойчиво развитие </a:t>
            </a:r>
          </a:p>
          <a:p>
            <a:pPr marL="1520825" indent="-971550" defTabSz="628650">
              <a:buFontTx/>
              <a:buNone/>
            </a:pPr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Дейност 3. Разработване на общински план за развитие 2014-2020. </a:t>
            </a:r>
          </a:p>
          <a:p>
            <a:pPr marL="1520825" indent="-971550" defTabSz="628650">
              <a:buFontTx/>
              <a:buNone/>
            </a:pPr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Дейност 4. Обществено консултиране и гражданско участие в процеса на    вземане на решения.</a:t>
            </a:r>
          </a:p>
          <a:p>
            <a:pPr marL="1520825" indent="-971550" defTabSz="628650">
              <a:buFontTx/>
              <a:buNone/>
            </a:pPr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Дейност 5. Разработване на документи, свързани с реализацията на процеса на формулиране, прилагане, мониторинг и контрол върху изпълнение на общински политики и обучение на служителите за работа с тях.</a:t>
            </a:r>
          </a:p>
          <a:p>
            <a:pPr marL="1520825" indent="-971550" defTabSz="628650">
              <a:buFontTx/>
              <a:buNone/>
            </a:pPr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Дейност 6. Информация и публичност</a:t>
            </a:r>
          </a:p>
        </p:txBody>
      </p:sp>
      <p:sp>
        <p:nvSpPr>
          <p:cNvPr id="23555" name="Rectangle 6"/>
          <p:cNvSpPr>
            <a:spLocks noChangeArrowheads="1"/>
          </p:cNvSpPr>
          <p:nvPr/>
        </p:nvSpPr>
        <p:spPr bwMode="auto">
          <a:xfrm>
            <a:off x="1428750" y="6143625"/>
            <a:ext cx="77152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2879725" algn="ctr"/>
                <a:tab pos="5761038" algn="r"/>
              </a:tabLst>
            </a:pPr>
            <a:r>
              <a:rPr lang="bg-BG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Проектът се осъществява с финансовата подкрепа на Оперативна програма „Административен</a:t>
            </a:r>
            <a:r>
              <a:rPr lang="en-US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bg-BG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капацитет”, съфинансирана от Европейския съюз, чрез Европейския социален фонд</a:t>
            </a:r>
            <a:endParaRPr lang="bg-BG" sz="1100">
              <a:solidFill>
                <a:srgbClr val="475A8D"/>
              </a:solidFill>
              <a:latin typeface="Arial" charset="0"/>
            </a:endParaRP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88913"/>
            <a:ext cx="771525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428750" y="1292225"/>
            <a:ext cx="7500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2879725" algn="ctr"/>
                <a:tab pos="5761038" algn="r"/>
              </a:tabLst>
            </a:pPr>
            <a:endParaRPr lang="bg-BG" sz="1000" b="1">
              <a:solidFill>
                <a:srgbClr val="475A8D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>
          <a:xfrm>
            <a:off x="1357313" y="1412875"/>
            <a:ext cx="7497762" cy="792163"/>
          </a:xfrm>
        </p:spPr>
        <p:txBody>
          <a:bodyPr anchor="ctr"/>
          <a:lstStyle/>
          <a:p>
            <a:r>
              <a:rPr lang="bg-BG" sz="1000" b="1">
                <a:solidFill>
                  <a:srgbClr val="475A8D"/>
                </a:solidFill>
                <a:latin typeface="Arial" charset="0"/>
              </a:rPr>
              <a:t>Проект № 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13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-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13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-10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6 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/ 1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0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.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04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.201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 г.</a:t>
            </a:r>
            <a:br>
              <a:rPr lang="bg-BG" sz="1000" b="1">
                <a:solidFill>
                  <a:srgbClr val="475A8D"/>
                </a:solidFill>
                <a:latin typeface="Arial" charset="0"/>
              </a:rPr>
            </a:br>
            <a:r>
              <a:rPr lang="bg-BG" sz="1000" b="1">
                <a:solidFill>
                  <a:srgbClr val="475A8D"/>
                </a:solidFill>
                <a:latin typeface="Arial" charset="0"/>
              </a:rPr>
              <a:t>„ Политики за пълноценно европейско развитие на община Никопол”</a:t>
            </a:r>
            <a:br>
              <a:rPr lang="bg-BG" sz="1000" b="1">
                <a:solidFill>
                  <a:srgbClr val="475A8D"/>
                </a:solidFill>
                <a:latin typeface="Arial" charset="0"/>
              </a:rPr>
            </a:br>
            <a:endParaRPr lang="bg-BG" sz="1000" b="1">
              <a:solidFill>
                <a:srgbClr val="475A8D"/>
              </a:solidFill>
              <a:latin typeface="Arial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>
          <a:xfrm>
            <a:off x="692150" y="2205038"/>
            <a:ext cx="7683500" cy="3128962"/>
          </a:xfrm>
        </p:spPr>
        <p:txBody>
          <a:bodyPr/>
          <a:lstStyle/>
          <a:p>
            <a:pPr marL="263525" indent="-263525" algn="ctr">
              <a:buFontTx/>
              <a:buNone/>
            </a:pPr>
            <a:r>
              <a:rPr lang="bg-BG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ОЧАКВАНИ РЕЗУЛТАТИ :</a:t>
            </a:r>
          </a:p>
          <a:p>
            <a:pPr marL="263525" indent="-263525" algn="ctr">
              <a:buFontTx/>
              <a:buNone/>
            </a:pPr>
            <a:endParaRPr lang="bg-BG" sz="20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marL="263525" indent="-263525">
              <a:buFontTx/>
              <a:buNone/>
            </a:pPr>
            <a:r>
              <a:rPr lang="ru-RU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1.  </a:t>
            </a:r>
            <a:r>
              <a:rPr lang="bg-BG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Въведени правила и методики за мониторинг и контрол на изпълнението на общинските политики.</a:t>
            </a:r>
            <a:endParaRPr lang="ru-RU" sz="18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263525" indent="-263525">
              <a:buFontTx/>
              <a:buNone/>
            </a:pPr>
            <a:r>
              <a:rPr lang="ru-RU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2.  </a:t>
            </a:r>
            <a:r>
              <a:rPr lang="bg-BG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Създадена ефективна система за партньорство и координация при разработването и прилагането на общински политики;</a:t>
            </a:r>
            <a:endParaRPr lang="ru-RU" sz="18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263525" indent="-263525">
              <a:buFontTx/>
              <a:buNone/>
            </a:pPr>
            <a:r>
              <a:rPr lang="ru-RU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3.  </a:t>
            </a:r>
            <a:r>
              <a:rPr lang="bg-BG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Разработен Общински план за развитие 2014-2020, основан на тясно сътрудничество със заинтересованите страни</a:t>
            </a:r>
          </a:p>
        </p:txBody>
      </p:sp>
      <p:sp>
        <p:nvSpPr>
          <p:cNvPr id="25603" name="Rectangle 6"/>
          <p:cNvSpPr>
            <a:spLocks noChangeArrowheads="1"/>
          </p:cNvSpPr>
          <p:nvPr/>
        </p:nvSpPr>
        <p:spPr bwMode="auto">
          <a:xfrm>
            <a:off x="1428750" y="6143625"/>
            <a:ext cx="77152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2879725" algn="ctr"/>
                <a:tab pos="5761038" algn="r"/>
              </a:tabLst>
            </a:pPr>
            <a:r>
              <a:rPr lang="bg-BG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Проектът се осъществява с финансовата подкрепа на Оперативна програма „Административен</a:t>
            </a:r>
            <a:r>
              <a:rPr lang="en-US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bg-BG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капацитет”, съфинансирана от Европейския съюз, чрез Европейския социален фонд</a:t>
            </a:r>
            <a:endParaRPr lang="bg-BG" sz="1100">
              <a:solidFill>
                <a:srgbClr val="475A8D"/>
              </a:solidFill>
              <a:latin typeface="Arial" charset="0"/>
            </a:endParaRP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60350"/>
            <a:ext cx="77152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428750" y="1292225"/>
            <a:ext cx="7500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2879725" algn="ctr"/>
                <a:tab pos="5761038" algn="r"/>
              </a:tabLst>
            </a:pPr>
            <a:endParaRPr lang="bg-BG" sz="1000" b="1">
              <a:solidFill>
                <a:srgbClr val="475A8D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>
          <a:xfrm>
            <a:off x="1285875" y="1484313"/>
            <a:ext cx="7497763" cy="576262"/>
          </a:xfrm>
        </p:spPr>
        <p:txBody>
          <a:bodyPr anchor="ctr"/>
          <a:lstStyle/>
          <a:p>
            <a:r>
              <a:rPr lang="bg-BG" sz="1000" b="1">
                <a:solidFill>
                  <a:srgbClr val="475A8D"/>
                </a:solidFill>
                <a:latin typeface="Arial" charset="0"/>
              </a:rPr>
              <a:t>Проект № 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13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-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13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-10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6 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/ 1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0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.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04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.201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 г.</a:t>
            </a:r>
            <a:br>
              <a:rPr lang="bg-BG" sz="1000" b="1">
                <a:solidFill>
                  <a:srgbClr val="475A8D"/>
                </a:solidFill>
                <a:latin typeface="Arial" charset="0"/>
              </a:rPr>
            </a:br>
            <a:r>
              <a:rPr lang="bg-BG" sz="1000" b="1">
                <a:solidFill>
                  <a:srgbClr val="475A8D"/>
                </a:solidFill>
                <a:latin typeface="Arial" charset="0"/>
              </a:rPr>
              <a:t>„ Политики за пълноценно европейско развитие на община Никопол”</a:t>
            </a:r>
            <a:br>
              <a:rPr lang="bg-BG" sz="1000" b="1">
                <a:solidFill>
                  <a:srgbClr val="475A8D"/>
                </a:solidFill>
                <a:latin typeface="Arial" charset="0"/>
              </a:rPr>
            </a:br>
            <a:endParaRPr lang="bg-BG" sz="1000" b="1">
              <a:solidFill>
                <a:srgbClr val="475A8D"/>
              </a:solidFill>
              <a:latin typeface="Arial" charset="0"/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4294967295"/>
          </p:nvPr>
        </p:nvSpPr>
        <p:spPr>
          <a:xfrm>
            <a:off x="857250" y="2133600"/>
            <a:ext cx="7423150" cy="3189288"/>
          </a:xfrm>
        </p:spPr>
        <p:txBody>
          <a:bodyPr/>
          <a:lstStyle/>
          <a:p>
            <a:pPr algn="ctr">
              <a:buFontTx/>
              <a:buNone/>
            </a:pPr>
            <a:r>
              <a:rPr lang="bg-BG" sz="1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Количествен израз на очакваните резултати :</a:t>
            </a:r>
          </a:p>
          <a:p>
            <a:pPr algn="ctr">
              <a:buFontTx/>
              <a:buNone/>
            </a:pPr>
            <a:endParaRPr lang="bg-BG" sz="18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 бр. сключени граждански договора;</a:t>
            </a:r>
          </a:p>
          <a:p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 бр. документ, включващ правила за комуникация, мониторинг и контрол върху изпълнението на дейностите по проекта;</a:t>
            </a:r>
          </a:p>
          <a:p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 бр. проведени процедури за избор на изпълнител съгласно изискванията на ЗОП и Правилника за прилагането му.</a:t>
            </a:r>
          </a:p>
          <a:p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 бр. Регистър на документите по проекта.</a:t>
            </a:r>
            <a:r>
              <a:rPr lang="bg-BG" sz="1400">
                <a:latin typeface="Arial" charset="0"/>
              </a:rPr>
              <a:t> </a:t>
            </a:r>
          </a:p>
          <a:p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 бр. Анализ на сегашното състояние;</a:t>
            </a:r>
          </a:p>
          <a:p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 бр. Оценка на ОПР 2007-2013;</a:t>
            </a:r>
          </a:p>
          <a:p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 бр. Документ с правила и методики за мониторинг, контрол и последваща оценка при изпълнение на общински политики за устойчиво развитие;</a:t>
            </a:r>
          </a:p>
          <a:p>
            <a:endParaRPr lang="bg-BG" sz="14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428750" y="6143625"/>
            <a:ext cx="77152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2879725" algn="ctr"/>
                <a:tab pos="5761038" algn="r"/>
              </a:tabLst>
            </a:pPr>
            <a:r>
              <a:rPr lang="bg-BG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Проектът се осъществява с финансовата подкрепа на Оперативна програма „Административен</a:t>
            </a:r>
            <a:r>
              <a:rPr lang="en-US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bg-BG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капацитет”, съфинансирана от Европейския съюз, чрез Европейския социален фонд</a:t>
            </a:r>
            <a:endParaRPr lang="bg-BG" sz="1100">
              <a:solidFill>
                <a:srgbClr val="475A8D"/>
              </a:solidFill>
              <a:latin typeface="Arial" charset="0"/>
            </a:endParaRP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60350"/>
            <a:ext cx="77152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57313" y="1412875"/>
            <a:ext cx="7497762" cy="647700"/>
          </a:xfrm>
        </p:spPr>
        <p:txBody>
          <a:bodyPr anchor="ctr">
            <a:normAutofit/>
          </a:bodyPr>
          <a:lstStyle/>
          <a:p>
            <a:r>
              <a:rPr lang="bg-BG" sz="1000" b="1">
                <a:solidFill>
                  <a:srgbClr val="475A8D"/>
                </a:solidFill>
                <a:latin typeface="Arial" charset="0"/>
              </a:rPr>
              <a:t>Проект № 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13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-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13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-10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6 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/ 1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0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.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04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.201</a:t>
            </a:r>
            <a:r>
              <a:rPr lang="en-US" sz="1000" b="1">
                <a:solidFill>
                  <a:srgbClr val="475A8D"/>
                </a:solidFill>
                <a:latin typeface="Arial" charset="0"/>
              </a:rPr>
              <a:t>3</a:t>
            </a:r>
            <a:r>
              <a:rPr lang="bg-BG" sz="1000" b="1">
                <a:solidFill>
                  <a:srgbClr val="475A8D"/>
                </a:solidFill>
                <a:latin typeface="Arial" charset="0"/>
              </a:rPr>
              <a:t> г.</a:t>
            </a:r>
            <a:br>
              <a:rPr lang="bg-BG" sz="1000" b="1">
                <a:solidFill>
                  <a:srgbClr val="475A8D"/>
                </a:solidFill>
                <a:latin typeface="Arial" charset="0"/>
              </a:rPr>
            </a:br>
            <a:r>
              <a:rPr lang="bg-BG" sz="1000" b="1">
                <a:solidFill>
                  <a:srgbClr val="475A8D"/>
                </a:solidFill>
                <a:latin typeface="Arial" charset="0"/>
              </a:rPr>
              <a:t>„ Политики за пълноценно европейско развитие на община Никопол”</a:t>
            </a:r>
            <a:endParaRPr lang="bg-BG" sz="1000">
              <a:effectLst>
                <a:outerShdw blurRad="38100" dist="38100" dir="2700000" algn="tl">
                  <a:srgbClr val="C0C0C0"/>
                </a:outerShdw>
              </a:effectLst>
              <a:latin typeface="Corbel" pitchFamily="34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4294967295"/>
          </p:nvPr>
        </p:nvSpPr>
        <p:spPr>
          <a:xfrm>
            <a:off x="755650" y="2060575"/>
            <a:ext cx="7777163" cy="3816350"/>
          </a:xfrm>
        </p:spPr>
        <p:txBody>
          <a:bodyPr/>
          <a:lstStyle/>
          <a:p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 бр. Анализ на социалното и икономическо състояние на Община Никопол.</a:t>
            </a:r>
          </a:p>
          <a:p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 бр. </a:t>
            </a: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SWOT </a:t>
            </a:r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анализ.</a:t>
            </a:r>
          </a:p>
          <a:p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 бр. доклад от проведено проучване с цел събиране на информация и статистически данни за извършване на социално-икономически и </a:t>
            </a: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SWOT</a:t>
            </a:r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анализ.</a:t>
            </a:r>
          </a:p>
          <a:p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 бр. Общински план за развитие 2014-2020. </a:t>
            </a:r>
          </a:p>
          <a:p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 бр. Доклад с препоръки и мнения от Обществен форум по Дейност 2.</a:t>
            </a:r>
          </a:p>
          <a:p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 бр. Доклад с препоръки от проведена дискусия по Дейност 3.;</a:t>
            </a:r>
          </a:p>
          <a:p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 бр. Доклад с мнения и препоръки от Обществен форум по Дейност 3;</a:t>
            </a:r>
          </a:p>
          <a:p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 бр. Проведена обществена консултация на </a:t>
            </a: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3"/>
              </a:rPr>
              <a:t>www</a:t>
            </a:r>
            <a:r>
              <a:rPr lang="ru-RU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3"/>
              </a:rPr>
              <a:t>.</a:t>
            </a: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3"/>
              </a:rPr>
              <a:t>strategy</a:t>
            </a:r>
            <a:r>
              <a:rPr lang="ru-RU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3"/>
              </a:rPr>
              <a:t>.</a:t>
            </a: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hlinkClick r:id="rId3"/>
              </a:rPr>
              <a:t>bg</a:t>
            </a:r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 бр. Наръчник по прилагане на правилата и методиките за мониторинг, контрол и оценка при изпълнението на политики.</a:t>
            </a:r>
          </a:p>
          <a:p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 бр. Проведен семинар;</a:t>
            </a:r>
          </a:p>
          <a:p>
            <a:r>
              <a:rPr lang="bg-BG" sz="1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Обучени служители – 30 души </a:t>
            </a: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260350"/>
            <a:ext cx="7715250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1428750" y="6143625"/>
            <a:ext cx="77152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2879725" algn="ctr"/>
                <a:tab pos="5761038" algn="r"/>
              </a:tabLst>
            </a:pPr>
            <a:r>
              <a:rPr lang="bg-BG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Проектът се осъществява с финансовата подкрепа на Оперативна програма „Административен</a:t>
            </a:r>
            <a:r>
              <a:rPr lang="en-US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bg-BG" sz="1100" b="1">
                <a:solidFill>
                  <a:srgbClr val="475A8D"/>
                </a:solidFill>
                <a:latin typeface="Arial" charset="0"/>
                <a:cs typeface="Times New Roman" pitchFamily="18" charset="0"/>
              </a:rPr>
              <a:t>капацитет”, съфинансирана от Европейския съюз, чрез Европейския социален фонд</a:t>
            </a:r>
            <a:endParaRPr lang="bg-BG" sz="1100">
              <a:solidFill>
                <a:srgbClr val="475A8D"/>
              </a:solidFill>
              <a:latin typeface="Arial" charset="0"/>
            </a:endParaRPr>
          </a:p>
        </p:txBody>
      </p:sp>
      <p:pic>
        <p:nvPicPr>
          <p:cNvPr id="2970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260350"/>
            <a:ext cx="77152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rayons">
  <a:themeElements>
    <a:clrScheme name="1_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1_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115</TotalTime>
  <Words>1055</Words>
  <Application>Microsoft Office PowerPoint</Application>
  <PresentationFormat>Презентация на цял екран (4:3)</PresentationFormat>
  <Paragraphs>123</Paragraphs>
  <Slides>12</Slides>
  <Notes>12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6</vt:i4>
      </vt:variant>
      <vt:variant>
        <vt:lpstr>Шаблон на проект</vt:lpstr>
      </vt:variant>
      <vt:variant>
        <vt:i4>1</vt:i4>
      </vt:variant>
      <vt:variant>
        <vt:lpstr>Заглавия на слайдовете</vt:lpstr>
      </vt:variant>
      <vt:variant>
        <vt:i4>12</vt:i4>
      </vt:variant>
    </vt:vector>
  </HeadingPairs>
  <TitlesOfParts>
    <vt:vector size="19" baseType="lpstr">
      <vt:lpstr>Arial</vt:lpstr>
      <vt:lpstr>Comic Sans MS</vt:lpstr>
      <vt:lpstr>Calibri</vt:lpstr>
      <vt:lpstr>Corbel</vt:lpstr>
      <vt:lpstr>Times New Roman</vt:lpstr>
      <vt:lpstr>Wingdings</vt:lpstr>
      <vt:lpstr>1_Crayons</vt:lpstr>
      <vt:lpstr>Слайд 1</vt:lpstr>
      <vt:lpstr>   Проект № 13-13-106 / 10.04.2013 г. „ Политики за пълноценно европейско развитие на община Никопол” </vt:lpstr>
      <vt:lpstr>Проект № 13-13-106 / 10.04.2013 г. „ Политики за пълноценно европейско развитие на община Никопол”</vt:lpstr>
      <vt:lpstr>Проект № 13-13-106 / 10.04.2013 г. „ Политики за пълноценно европейско развитие на община Никопол” </vt:lpstr>
      <vt:lpstr>Проект № 13-13-106 / 10.04.2013 г. „ Политики за пълноценно европейско развитие на община Никопол” </vt:lpstr>
      <vt:lpstr>Проект № 13-13-106 / 10.04.2013 г. „ Политики за пълноценно европейско развитие на община Никопол” </vt:lpstr>
      <vt:lpstr>Проект № 13-13-106 / 10.04.2013 г. „ Политики за пълноценно европейско развитие на община Никопол” </vt:lpstr>
      <vt:lpstr>Проект № 13-13-106 / 10.04.2013 г. „ Политики за пълноценно европейско развитие на община Никопол” </vt:lpstr>
      <vt:lpstr>Проект № 13-13-106 / 10.04.2013 г. „ Политики за пълноценно европейско развитие на община Никопол”</vt:lpstr>
      <vt:lpstr>Проект № 13-13-106 / 10.04.2013 г. „ Политики за пълноценно европейско развитие на община Никопол”</vt:lpstr>
      <vt:lpstr>Проект № 13-13-106 / 10.04.2013 г. „ Политики за пълноценно европейско развитие на община Никопол”</vt:lpstr>
      <vt:lpstr>Проект № 13-13-106 / 10.04.2013 г. „ Политики за пълноценно европейско развитие на община Никопол”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keywords/>
  <cp:lastModifiedBy/>
  <cp:revision>6</cp:revision>
  <dcterms:created xsi:type="dcterms:W3CDTF">2013-06-21T06:34:59Z</dcterms:created>
  <dcterms:modified xsi:type="dcterms:W3CDTF">2014-01-14T12:36:02Z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